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420" r:id="rId3"/>
    <p:sldId id="986" r:id="rId4"/>
    <p:sldId id="1303" r:id="rId5"/>
    <p:sldId id="1304" r:id="rId6"/>
    <p:sldId id="1302" r:id="rId7"/>
    <p:sldId id="295" r:id="rId8"/>
    <p:sldId id="464" r:id="rId9"/>
    <p:sldId id="468" r:id="rId10"/>
    <p:sldId id="465" r:id="rId11"/>
    <p:sldId id="466" r:id="rId12"/>
    <p:sldId id="981" r:id="rId13"/>
    <p:sldId id="460" r:id="rId14"/>
    <p:sldId id="474" r:id="rId15"/>
    <p:sldId id="499" r:id="rId16"/>
    <p:sldId id="456" r:id="rId17"/>
    <p:sldId id="500" r:id="rId18"/>
    <p:sldId id="496" r:id="rId19"/>
    <p:sldId id="503" r:id="rId20"/>
    <p:sldId id="501" r:id="rId21"/>
    <p:sldId id="1250" r:id="rId22"/>
    <p:sldId id="1308" r:id="rId23"/>
    <p:sldId id="505" r:id="rId24"/>
    <p:sldId id="1310" r:id="rId25"/>
    <p:sldId id="1311" r:id="rId26"/>
    <p:sldId id="1312" r:id="rId27"/>
    <p:sldId id="508" r:id="rId28"/>
    <p:sldId id="507" r:id="rId29"/>
    <p:sldId id="1313" r:id="rId30"/>
    <p:sldId id="1314" r:id="rId31"/>
    <p:sldId id="1305" r:id="rId32"/>
    <p:sldId id="511" r:id="rId33"/>
    <p:sldId id="1315" r:id="rId34"/>
    <p:sldId id="1316" r:id="rId35"/>
    <p:sldId id="1317" r:id="rId36"/>
    <p:sldId id="1318" r:id="rId37"/>
    <p:sldId id="1319" r:id="rId38"/>
    <p:sldId id="1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CE6"/>
    <a:srgbClr val="00B0F0"/>
    <a:srgbClr val="FF9500"/>
    <a:srgbClr val="009193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18"/>
  </p:normalViewPr>
  <p:slideViewPr>
    <p:cSldViewPr snapToGrid="0" snapToObjects="1">
      <p:cViewPr varScale="1">
        <p:scale>
          <a:sx n="142" d="100"/>
          <a:sy n="142" d="100"/>
        </p:scale>
        <p:origin x="1880" y="184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4273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3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98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57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might be tempted to say “let’s implement a typical linear regression model and we’re sorted”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9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378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7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26/09/2022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2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303372" y="1388550"/>
            <a:ext cx="92762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GEOG0114: Principles of spatial analysis</a:t>
            </a:r>
            <a:br>
              <a:rPr lang="en-GB" sz="28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8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WEEK 9: spatial models (part 1)</a:t>
            </a:r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0"/>
            <a:r>
              <a:rPr lang="en-US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729C-1B10-9942-8A36-0EC6012A06D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02666"/>
              </p:ext>
            </p:extLst>
          </p:nvPr>
        </p:nvGraphicFramePr>
        <p:xfrm>
          <a:off x="145257" y="1873860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Person’s voting for a candidate, Lung cancer risk, house infested with rodents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rodents,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837C96E-4882-984D-AA6C-FD28560311D5}"/>
              </a:ext>
            </a:extLst>
          </p:cNvPr>
          <p:cNvSpPr/>
          <p:nvPr/>
        </p:nvSpPr>
        <p:spPr>
          <a:xfrm>
            <a:off x="5993606" y="2202730"/>
            <a:ext cx="6053137" cy="895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02D870-9BCF-E97F-C8D2-8E9A300E13D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1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Univariable &amp; Multivariable Regression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3A3FB1C-6797-4A6B-68D6-638C8A5F93C1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0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929-B903-3F45-840C-0E0EC09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4"/>
            <a:ext cx="10515600" cy="6242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 you remember one of these?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𝒃𝒙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 the statistics world, we just use a different notation: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/>
              <p:nvPr/>
            </p:nvSpPr>
            <p:spPr>
              <a:xfrm>
                <a:off x="1212953" y="3913105"/>
                <a:ext cx="1014084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Components of the above linear equation:</a:t>
                </a:r>
              </a:p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intercept of the line on the y-axis when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slope of the line. It is amount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increases when there’s a unit increase in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53" y="3913105"/>
                <a:ext cx="10140847" cy="2246769"/>
              </a:xfrm>
              <a:prstGeom prst="rect">
                <a:avLst/>
              </a:prstGeom>
              <a:blipFill>
                <a:blip r:embed="rId3"/>
                <a:stretch>
                  <a:fillRect l="-625" b="-4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0A7D8C-D675-A664-BCED-A5E1B7ECA85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slope, also called a coefficient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6F90-5CEE-A17F-B86E-318EABD6DBB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independent variables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slopes (or coefficients) for the corresponding variables 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F052-C960-AB7D-F88A-A99F01E58C7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1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illustrating the positive correlation betweenn meat consumption and colon cancer among women. ">
            <a:extLst>
              <a:ext uri="{FF2B5EF4-FFF2-40B4-BE49-F238E27FC236}">
                <a16:creationId xmlns:a16="http://schemas.microsoft.com/office/drawing/2014/main" id="{F555F172-0ACF-18ED-2BBE-683D73DD5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07" y="1494148"/>
            <a:ext cx="6108225" cy="461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92" y="41409"/>
            <a:ext cx="11193517" cy="89651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Simplest example of a bivariable relationship from a multivariable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1280" y="619659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" pitchFamily="2" charset="0"/>
              </a:rPr>
              <a:t>x</a:t>
            </a:r>
            <a:r>
              <a:rPr lang="en-US" b="1" i="1" baseline="-25000" dirty="0">
                <a:latin typeface="Times" pitchFamily="2" charset="0"/>
              </a:rPr>
              <a:t>1</a:t>
            </a:r>
            <a:r>
              <a:rPr lang="en-US" b="1" i="1" dirty="0">
                <a:latin typeface="Times" pitchFamily="2" charset="0"/>
              </a:rPr>
              <a:t>, x</a:t>
            </a:r>
            <a:r>
              <a:rPr lang="en-US" b="1" i="1" baseline="-25000" dirty="0">
                <a:latin typeface="Times" pitchFamily="2" charset="0"/>
              </a:rPr>
              <a:t>2</a:t>
            </a:r>
            <a:r>
              <a:rPr lang="en-US" b="1" i="1" dirty="0">
                <a:latin typeface="Times" pitchFamily="2" charset="0"/>
              </a:rPr>
              <a:t>, x</a:t>
            </a:r>
            <a:r>
              <a:rPr lang="en-US" b="1" i="1" baseline="-25000" dirty="0">
                <a:latin typeface="Times" pitchFamily="2" charset="0"/>
              </a:rPr>
              <a:t>3</a:t>
            </a:r>
            <a:r>
              <a:rPr lang="en-US" b="1" i="1" dirty="0">
                <a:latin typeface="Times" pitchFamily="2" charset="0"/>
              </a:rPr>
              <a:t>, …, </a:t>
            </a:r>
            <a:r>
              <a:rPr lang="en-US" b="1" i="1" dirty="0" err="1">
                <a:latin typeface="Times" pitchFamily="2" charset="0"/>
              </a:rPr>
              <a:t>x</a:t>
            </a:r>
            <a:r>
              <a:rPr lang="en-US" b="1" i="1" baseline="-25000" dirty="0" err="1">
                <a:latin typeface="Times" pitchFamily="2" charset="0"/>
              </a:rPr>
              <a:t>k</a:t>
            </a:r>
            <a:endParaRPr lang="en-GB" b="1" dirty="0">
              <a:latin typeface="Century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8537" y="33039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DC65D0-C883-2743-A349-D91BA0BA015C}"/>
              </a:ext>
            </a:extLst>
          </p:cNvPr>
          <p:cNvCxnSpPr>
            <a:cxnSpLocks/>
          </p:cNvCxnSpPr>
          <p:nvPr/>
        </p:nvCxnSpPr>
        <p:spPr>
          <a:xfrm flipV="1">
            <a:off x="3128391" y="2506855"/>
            <a:ext cx="4990378" cy="278817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A1AE4-9174-8C46-B0DF-CF20F892E01D}"/>
              </a:ext>
            </a:extLst>
          </p:cNvPr>
          <p:cNvCxnSpPr>
            <a:cxnSpLocks/>
          </p:cNvCxnSpPr>
          <p:nvPr/>
        </p:nvCxnSpPr>
        <p:spPr>
          <a:xfrm>
            <a:off x="5641128" y="3871678"/>
            <a:ext cx="0" cy="47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D4785B-2A99-FD45-993C-83167132EDE6}"/>
              </a:ext>
            </a:extLst>
          </p:cNvPr>
          <p:cNvCxnSpPr>
            <a:cxnSpLocks/>
          </p:cNvCxnSpPr>
          <p:nvPr/>
        </p:nvCxnSpPr>
        <p:spPr>
          <a:xfrm flipV="1">
            <a:off x="7819721" y="2328421"/>
            <a:ext cx="0" cy="34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153620-4F92-8442-B5EA-AB3A160D2A2F}"/>
              </a:ext>
            </a:extLst>
          </p:cNvPr>
          <p:cNvCxnSpPr>
            <a:cxnSpLocks/>
          </p:cNvCxnSpPr>
          <p:nvPr/>
        </p:nvCxnSpPr>
        <p:spPr>
          <a:xfrm>
            <a:off x="4050081" y="4803224"/>
            <a:ext cx="0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DB755-BAF0-834F-9906-C79B2E7820D4}"/>
              </a:ext>
            </a:extLst>
          </p:cNvPr>
          <p:cNvCxnSpPr>
            <a:cxnSpLocks/>
          </p:cNvCxnSpPr>
          <p:nvPr/>
        </p:nvCxnSpPr>
        <p:spPr>
          <a:xfrm>
            <a:off x="4953227" y="4251887"/>
            <a:ext cx="0" cy="5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E0469-591E-5347-82BA-F189D0E0F8A8}"/>
              </a:ext>
            </a:extLst>
          </p:cNvPr>
          <p:cNvCxnSpPr>
            <a:cxnSpLocks/>
          </p:cNvCxnSpPr>
          <p:nvPr/>
        </p:nvCxnSpPr>
        <p:spPr>
          <a:xfrm flipV="1">
            <a:off x="4537032" y="4251887"/>
            <a:ext cx="0" cy="26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DE371F-781A-CD4A-BC10-1567FDD4E7CF}"/>
              </a:ext>
            </a:extLst>
          </p:cNvPr>
          <p:cNvCxnSpPr>
            <a:cxnSpLocks/>
          </p:cNvCxnSpPr>
          <p:nvPr/>
        </p:nvCxnSpPr>
        <p:spPr>
          <a:xfrm flipV="1">
            <a:off x="3246510" y="4949030"/>
            <a:ext cx="0" cy="32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/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8479279" y="1588419"/>
            <a:ext cx="3648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models are best for finding the best fit between predicted values and observed values 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CD352-8144-3B4F-BA1C-A7D0D61921D6}"/>
              </a:ext>
            </a:extLst>
          </p:cNvPr>
          <p:cNvSpPr txBox="1"/>
          <p:nvPr/>
        </p:nvSpPr>
        <p:spPr>
          <a:xfrm>
            <a:off x="8479279" y="3004902"/>
            <a:ext cx="3648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a. Blue line – the predicted value for y and the blue hollow circles are the actual observed.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b. The difference between the predicted and observed value give us the error term which we term as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 model comes with a set of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/>
              <p:nvPr/>
            </p:nvSpPr>
            <p:spPr>
              <a:xfrm>
                <a:off x="3358213" y="1125410"/>
                <a:ext cx="383019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13" y="1125410"/>
                <a:ext cx="3830198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7B8AB8-CF44-144D-FC01-5C715374B04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/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/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/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28C977-862A-B066-8F62-FC71084B7A47}"/>
              </a:ext>
            </a:extLst>
          </p:cNvPr>
          <p:cNvSpPr txBox="1"/>
          <p:nvPr/>
        </p:nvSpPr>
        <p:spPr>
          <a:xfrm>
            <a:off x="5894553" y="2111639"/>
            <a:ext cx="185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higher than predicted: positive residual (under-estimate)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95DBF-E241-2C8A-F75C-EF870775C8F7}"/>
              </a:ext>
            </a:extLst>
          </p:cNvPr>
          <p:cNvSpPr txBox="1"/>
          <p:nvPr/>
        </p:nvSpPr>
        <p:spPr>
          <a:xfrm>
            <a:off x="6134943" y="3900940"/>
            <a:ext cx="202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less than predicted: negative residual (over-estimate)</a:t>
            </a:r>
          </a:p>
        </p:txBody>
      </p:sp>
    </p:spTree>
    <p:extLst>
      <p:ext uri="{BB962C8B-B14F-4D97-AF65-F5344CB8AC3E}">
        <p14:creationId xmlns:p14="http://schemas.microsoft.com/office/powerpoint/2010/main" val="117463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17" y="133497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Assumptions of Linear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37" y="616635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" pitchFamily="2" charset="0"/>
              </a:rPr>
              <a:t>x</a:t>
            </a:r>
            <a:r>
              <a:rPr lang="en-US" b="1" i="1" baseline="-25000" dirty="0">
                <a:latin typeface="Times" pitchFamily="2" charset="0"/>
              </a:rPr>
              <a:t>1</a:t>
            </a:r>
            <a:r>
              <a:rPr lang="en-US" b="1" i="1" dirty="0">
                <a:latin typeface="Times" pitchFamily="2" charset="0"/>
              </a:rPr>
              <a:t>, x</a:t>
            </a:r>
            <a:r>
              <a:rPr lang="en-US" b="1" i="1" baseline="-25000" dirty="0">
                <a:latin typeface="Times" pitchFamily="2" charset="0"/>
              </a:rPr>
              <a:t>2</a:t>
            </a:r>
            <a:r>
              <a:rPr lang="en-US" b="1" i="1" dirty="0">
                <a:latin typeface="Times" pitchFamily="2" charset="0"/>
              </a:rPr>
              <a:t>, x</a:t>
            </a:r>
            <a:r>
              <a:rPr lang="en-US" b="1" i="1" baseline="-25000" dirty="0">
                <a:latin typeface="Times" pitchFamily="2" charset="0"/>
              </a:rPr>
              <a:t>3</a:t>
            </a:r>
            <a:r>
              <a:rPr lang="en-US" b="1" i="1" dirty="0">
                <a:latin typeface="Times" pitchFamily="2" charset="0"/>
              </a:rPr>
              <a:t>, …, </a:t>
            </a:r>
            <a:r>
              <a:rPr lang="en-US" b="1" i="1" dirty="0" err="1">
                <a:latin typeface="Times" pitchFamily="2" charset="0"/>
              </a:rPr>
              <a:t>x</a:t>
            </a:r>
            <a:r>
              <a:rPr lang="en-US" b="1" i="1" baseline="-25000" dirty="0" err="1">
                <a:latin typeface="Times" pitchFamily="2" charset="0"/>
              </a:rPr>
              <a:t>k</a:t>
            </a:r>
            <a:endParaRPr lang="en-GB" b="1" dirty="0">
              <a:latin typeface="Century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924" y="33256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7170915" y="1063844"/>
            <a:ext cx="45195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1: The random errors/ residuals should have a mean of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 sum of these differences between the predicted y and observed y, and then divide it be the number of data points – this should give a mean estimate?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Well, this assumption is saying that this sum should be approximately close to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2: The distribution of these errors/residuals must be normally distributed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these points and generate a histogram with them – these should give a shape that’s approximately akin to a bell-curve.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b="1" u="sng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third assumption???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/>
              <p:nvPr/>
            </p:nvSpPr>
            <p:spPr>
              <a:xfrm>
                <a:off x="2189170" y="1119077"/>
                <a:ext cx="383019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170" y="1119077"/>
                <a:ext cx="3830198" cy="307777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0E3D3D-EE4C-F408-F607-C8A1930F180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6B0FC56-A499-C989-9B29-1C8B5888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2" y="1727913"/>
            <a:ext cx="5872084" cy="436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/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/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/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/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9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1156B2-BC48-0928-D05A-FFF45583C83A}"/>
              </a:ext>
            </a:extLst>
          </p:cNvPr>
          <p:cNvSpPr txBox="1"/>
          <p:nvPr/>
        </p:nvSpPr>
        <p:spPr>
          <a:xfrm>
            <a:off x="7106856" y="4459359"/>
            <a:ext cx="4964744" cy="977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106856" y="3012809"/>
            <a:ext cx="49886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B737422-046B-A9C1-E3C8-0B75E939F9E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D05349-4767-E3D9-B371-0042568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DC99E-22FB-8616-6CB8-AB445C7B3983}"/>
              </a:ext>
            </a:extLst>
          </p:cNvPr>
          <p:cNvSpPr txBox="1"/>
          <p:nvPr/>
        </p:nvSpPr>
        <p:spPr>
          <a:xfrm>
            <a:off x="7095282" y="5349766"/>
            <a:ext cx="4886511" cy="13615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095282" y="2829529"/>
            <a:ext cx="4988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 patterns appear like this, then it’s safe to say that the variance in the errors are constant across the predicted values.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However, if is noisy like in panels b, c and d then there’s evidence of </a:t>
            </a:r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heteroskedasticity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EB736-75A0-FE4A-AA64-2FFCE4AD2F0D}"/>
              </a:ext>
            </a:extLst>
          </p:cNvPr>
          <p:cNvSpPr/>
          <p:nvPr/>
        </p:nvSpPr>
        <p:spPr>
          <a:xfrm>
            <a:off x="580904" y="146727"/>
            <a:ext cx="3132158" cy="3282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A1A8AF-36AA-13A5-696A-8D2EB25725C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A4D42-B6B4-E9B0-6B00-F2219A38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15223-D490-274E-88CD-880FFB391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91" b="48650"/>
          <a:stretch/>
        </p:blipFill>
        <p:spPr>
          <a:xfrm>
            <a:off x="326390" y="827229"/>
            <a:ext cx="4974816" cy="4631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E16ED-1B46-DB4A-8F9C-0D3FCD3A8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42" y="827230"/>
            <a:ext cx="6376461" cy="4631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4C9BB-8077-3C41-9D54-927760B3F0A0}"/>
              </a:ext>
            </a:extLst>
          </p:cNvPr>
          <p:cNvSpPr txBox="1"/>
          <p:nvPr/>
        </p:nvSpPr>
        <p:spPr>
          <a:xfrm>
            <a:off x="5577927" y="5629671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plot of when the 3</a:t>
            </a:r>
            <a:r>
              <a:rPr lang="en-GB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assumption is NOT violated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454AE0D-D8EA-3E85-FBBC-0EB761B407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67F70-2400-B32A-AE88-8389D7E20D89}"/>
              </a:ext>
            </a:extLst>
          </p:cNvPr>
          <p:cNvSpPr txBox="1"/>
          <p:nvPr/>
        </p:nvSpPr>
        <p:spPr>
          <a:xfrm>
            <a:off x="326391" y="5629671"/>
            <a:ext cx="497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points should be concentrate around the line when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= 0</a:t>
            </a:r>
          </a:p>
        </p:txBody>
      </p:sp>
    </p:spTree>
    <p:extLst>
      <p:ext uri="{BB962C8B-B14F-4D97-AF65-F5344CB8AC3E}">
        <p14:creationId xmlns:p14="http://schemas.microsoft.com/office/powerpoint/2010/main" val="391574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</a:t>
            </a:r>
            <a:endParaRPr lang="en-GB" sz="36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78299-CDCD-6E4D-90D2-752042F6A068}"/>
              </a:ext>
            </a:extLst>
          </p:cNvPr>
          <p:cNvGrpSpPr/>
          <p:nvPr/>
        </p:nvGrpSpPr>
        <p:grpSpPr>
          <a:xfrm>
            <a:off x="7515980" y="1294247"/>
            <a:ext cx="4015620" cy="4470013"/>
            <a:chOff x="3468870" y="1665965"/>
            <a:chExt cx="4332019" cy="48222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EE94A2-35EC-904A-BA93-2D2ECA5B572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776B22-DAB2-7747-8C49-0D85E11E1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814C74-D096-C94A-8CBF-B082912F468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5663953" y="3429000"/>
              <a:ext cx="1008112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EEDC9E-9F73-DC41-9862-18F6DC3DFD4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4583833" y="3429000"/>
              <a:ext cx="1080120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86D8B4-4D17-C54E-B8B9-21A2B3721CFF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4583833" y="2852936"/>
              <a:ext cx="1080120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74BE8F-D1FC-D441-8C80-32AC36E8248C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4583833" y="4653136"/>
              <a:ext cx="1080120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37C2C6-68DC-0746-98BC-083F920739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5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2763FE-87EE-6C45-AA2E-E3F67849D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953" y="2852936"/>
              <a:ext cx="1008112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CCC58-7D73-2D4E-918F-8A46F80C63AC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5663953" y="2852936"/>
              <a:ext cx="1008112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EAADDF-BFD2-BE40-AA18-943B66FC9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3429000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1DAEAE-D7B2-CF43-BAE6-43063F9EC6AC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 flipH="1">
              <a:off x="4583833" y="2852936"/>
              <a:ext cx="1080120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CFF5FE-99E1-9846-8933-962793FABCB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5663953" y="4653136"/>
              <a:ext cx="1008112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45C01-A762-E94D-807C-FB4C4212B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4653136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533AB-B655-C147-A955-19BE6C288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6AAC75-67A8-F749-9781-782087798CC2}"/>
                </a:ext>
              </a:extLst>
            </p:cNvPr>
            <p:cNvGrpSpPr/>
            <p:nvPr/>
          </p:nvGrpSpPr>
          <p:grpSpPr>
            <a:xfrm>
              <a:off x="5070467" y="1665965"/>
              <a:ext cx="1186971" cy="1186971"/>
              <a:chOff x="2970910" y="554"/>
              <a:chExt cx="1186971" cy="11869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F23A70-BC1B-3C4E-99FA-465B1673DCD8}"/>
                  </a:ext>
                </a:extLst>
              </p:cNvPr>
              <p:cNvSpPr/>
              <p:nvPr/>
            </p:nvSpPr>
            <p:spPr>
              <a:xfrm>
                <a:off x="2970910" y="554"/>
                <a:ext cx="1186971" cy="1186971"/>
              </a:xfrm>
              <a:prstGeom prst="ellipse">
                <a:avLst/>
              </a:prstGeom>
              <a:solidFill>
                <a:srgbClr val="FF3B3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ED43245A-9B4A-D041-882A-566ED1AE1F80}"/>
                  </a:ext>
                </a:extLst>
              </p:cNvPr>
              <p:cNvSpPr txBox="1"/>
              <p:nvPr/>
            </p:nvSpPr>
            <p:spPr>
              <a:xfrm>
                <a:off x="3144738" y="174382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Problem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697EF8-8464-CD41-993C-14B625CAA561}"/>
                </a:ext>
              </a:extLst>
            </p:cNvPr>
            <p:cNvGrpSpPr/>
            <p:nvPr/>
          </p:nvGrpSpPr>
          <p:grpSpPr>
            <a:xfrm>
              <a:off x="6613918" y="2557077"/>
              <a:ext cx="1186971" cy="1186971"/>
              <a:chOff x="4514361" y="891666"/>
              <a:chExt cx="1186971" cy="118697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A0830D-5288-F648-8751-8D63F40CE5B2}"/>
                  </a:ext>
                </a:extLst>
              </p:cNvPr>
              <p:cNvSpPr/>
              <p:nvPr/>
            </p:nvSpPr>
            <p:spPr>
              <a:xfrm>
                <a:off x="4514361" y="891666"/>
                <a:ext cx="1186971" cy="1186971"/>
              </a:xfrm>
              <a:prstGeom prst="ellipse">
                <a:avLst/>
              </a:prstGeom>
              <a:solidFill>
                <a:srgbClr val="FF95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A5620743-8A2D-A249-8922-9B7A4A023A4A}"/>
                  </a:ext>
                </a:extLst>
              </p:cNvPr>
              <p:cNvSpPr txBox="1"/>
              <p:nvPr/>
            </p:nvSpPr>
            <p:spPr>
              <a:xfrm>
                <a:off x="4688189" y="1065494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Collect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B0BB50-998F-7B4F-B1BA-7648D5C5E0D4}"/>
                </a:ext>
              </a:extLst>
            </p:cNvPr>
            <p:cNvGrpSpPr/>
            <p:nvPr/>
          </p:nvGrpSpPr>
          <p:grpSpPr>
            <a:xfrm>
              <a:off x="6600057" y="4293096"/>
              <a:ext cx="1186971" cy="1186971"/>
              <a:chOff x="4500500" y="2627685"/>
              <a:chExt cx="1186971" cy="11869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49F04A-8670-584C-B074-87B2EDE4BFA5}"/>
                  </a:ext>
                </a:extLst>
              </p:cNvPr>
              <p:cNvSpPr/>
              <p:nvPr/>
            </p:nvSpPr>
            <p:spPr>
              <a:xfrm>
                <a:off x="4500500" y="2627685"/>
                <a:ext cx="1186971" cy="1186971"/>
              </a:xfrm>
              <a:prstGeom prst="ellipse">
                <a:avLst/>
              </a:prstGeom>
              <a:solidFill>
                <a:srgbClr val="F6E31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16EE4CDB-175B-1243-82E6-22CB9F22958F}"/>
                  </a:ext>
                </a:extLst>
              </p:cNvPr>
              <p:cNvSpPr txBox="1"/>
              <p:nvPr/>
            </p:nvSpPr>
            <p:spPr>
              <a:xfrm>
                <a:off x="4674328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Wrangle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1498F1-E3CB-0E4E-B401-E35EAD7C9D3C}"/>
                </a:ext>
              </a:extLst>
            </p:cNvPr>
            <p:cNvGrpSpPr/>
            <p:nvPr/>
          </p:nvGrpSpPr>
          <p:grpSpPr>
            <a:xfrm>
              <a:off x="5070467" y="5301208"/>
              <a:ext cx="1186971" cy="1186971"/>
              <a:chOff x="2970910" y="3635797"/>
              <a:chExt cx="1186971" cy="1186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BB7312-FFD7-E64F-99AF-7C3BB763B36E}"/>
                  </a:ext>
                </a:extLst>
              </p:cNvPr>
              <p:cNvSpPr/>
              <p:nvPr/>
            </p:nvSpPr>
            <p:spPr>
              <a:xfrm>
                <a:off x="2970910" y="3635797"/>
                <a:ext cx="1186971" cy="1186971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B5AF5100-F3C0-7643-9A0B-ECF14C0AF578}"/>
                  </a:ext>
                </a:extLst>
              </p:cNvPr>
              <p:cNvSpPr txBox="1"/>
              <p:nvPr/>
            </p:nvSpPr>
            <p:spPr>
              <a:xfrm>
                <a:off x="3144738" y="3809625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Explore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14268D-D5AF-CB40-B142-C65D2F7885F5}"/>
                </a:ext>
              </a:extLst>
            </p:cNvPr>
            <p:cNvGrpSpPr/>
            <p:nvPr/>
          </p:nvGrpSpPr>
          <p:grpSpPr>
            <a:xfrm>
              <a:off x="3468870" y="4293096"/>
              <a:ext cx="1186971" cy="1186971"/>
              <a:chOff x="1369313" y="2627685"/>
              <a:chExt cx="1186971" cy="118697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E30FA4-6BA4-4C4D-845D-77D70A60B045}"/>
                  </a:ext>
                </a:extLst>
              </p:cNvPr>
              <p:cNvSpPr/>
              <p:nvPr/>
            </p:nvSpPr>
            <p:spPr>
              <a:xfrm>
                <a:off x="1369313" y="2627685"/>
                <a:ext cx="1186971" cy="1186971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7A49FCC-5967-0244-8674-C870A6083028}"/>
                  </a:ext>
                </a:extLst>
              </p:cNvPr>
              <p:cNvSpPr txBox="1"/>
              <p:nvPr/>
            </p:nvSpPr>
            <p:spPr>
              <a:xfrm>
                <a:off x="1543141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Model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C002DD-807B-B141-86A3-DC94EDE1FDF7}"/>
                </a:ext>
              </a:extLst>
            </p:cNvPr>
            <p:cNvGrpSpPr/>
            <p:nvPr/>
          </p:nvGrpSpPr>
          <p:grpSpPr>
            <a:xfrm>
              <a:off x="3503713" y="2530061"/>
              <a:ext cx="1186971" cy="1186971"/>
              <a:chOff x="1404156" y="864650"/>
              <a:chExt cx="1186971" cy="118697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EE260E-123B-AD46-85E5-1609657DEF74}"/>
                  </a:ext>
                </a:extLst>
              </p:cNvPr>
              <p:cNvSpPr/>
              <p:nvPr/>
            </p:nvSpPr>
            <p:spPr>
              <a:xfrm>
                <a:off x="1404156" y="864650"/>
                <a:ext cx="1186971" cy="118697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0226715-9062-5540-95CC-8017D9536E45}"/>
                  </a:ext>
                </a:extLst>
              </p:cNvPr>
              <p:cNvSpPr txBox="1"/>
              <p:nvPr/>
            </p:nvSpPr>
            <p:spPr>
              <a:xfrm>
                <a:off x="1476164" y="1038478"/>
                <a:ext cx="94113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Knowledge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E143C-7989-2D4D-9FF7-BE5D5A4F51AF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663952" y="2852936"/>
              <a:ext cx="0" cy="24482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96111" y="1518484"/>
            <a:ext cx="7121723" cy="49494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Regression-based models for causal and predictive inference</a:t>
            </a:r>
          </a:p>
          <a:p>
            <a:pPr marL="457200" lvl="1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Linear Regression (SLR)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Diagnostics of Residuals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 evidence for Spatial Dependence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Extending an SLR to Spatial Regression Model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</a:t>
            </a:r>
          </a:p>
          <a:p>
            <a:pPr lvl="1"/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 for model selection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We’ll cover an example of analysis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58757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Spatial [Lag &amp; Error] Linear Regression Model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B1E4FA-1CB0-7034-2A36-D9799834A39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/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Notes: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dependent variable that is continuous and normally distributed, where there are 16 observation for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Averaged house price (£)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independent variable, where there are 16 observations for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Socioeconomic deprivation score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Research question: 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To investigate the </a:t>
                </a:r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geospatial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impacts of socioeconomic deprivation on house price in this hypothetical study area.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blipFill>
                <a:blip r:embed="rId3"/>
                <a:stretch>
                  <a:fillRect l="-563" t="-266" r="-1127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043FF8-A76E-43AD-3477-1F09C6B0EC9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122599" y="80748"/>
            <a:ext cx="69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we have 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/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8F9E01-89B5-5FCF-FFE0-5F0847151F27}"/>
              </a:ext>
            </a:extLst>
          </p:cNvPr>
          <p:cNvSpPr txBox="1"/>
          <p:nvPr/>
        </p:nvSpPr>
        <p:spPr>
          <a:xfrm>
            <a:off x="7578889" y="5069134"/>
            <a:ext cx="44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Insufficient to use the typical linear regression model for this context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418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other house price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values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neighbouring areas (i.e., house prices values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such as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variable(aka Spatially lagged Y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spatial lags in a linear regression, the assumptions about independence, and observations being uncorrelated are always violated.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one of commonest scenario.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043FF8-A76E-43AD-3477-1F09C6B0EC9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Dependent variable values from surrounding neighbourhoods have an influence each other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832531" y="248233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097625" y="392903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082299" y="3081274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</p:cNvCxnSpPr>
          <p:nvPr/>
        </p:nvCxnSpPr>
        <p:spPr>
          <a:xfrm>
            <a:off x="3215768" y="2798456"/>
            <a:ext cx="868648" cy="630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</p:cNvCxnSpPr>
          <p:nvPr/>
        </p:nvCxnSpPr>
        <p:spPr>
          <a:xfrm>
            <a:off x="4308578" y="2435514"/>
            <a:ext cx="21282" cy="836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272322"/>
            <a:ext cx="565886" cy="37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463776" y="3648016"/>
            <a:ext cx="549828" cy="33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</p:cNvCxnSpPr>
          <p:nvPr/>
        </p:nvCxnSpPr>
        <p:spPr>
          <a:xfrm flipH="1" flipV="1">
            <a:off x="4492356" y="3732685"/>
            <a:ext cx="354309" cy="53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41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Another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the independent variable values (i.e., socioeconomic deprivation) from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 (aka Spatially lagged X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scenario is uncommon.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043FF8-A76E-43AD-3477-1F09C6B0EC9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2: Independent variable from the surrounding neighbourhoods have an influence on the values of the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28322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20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3</a:t>
            </a:r>
            <a:r>
              <a:rPr lang="en-GB" sz="1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values from the dependent and independent variable (i.e., house price and socioeconomic deprivation) from the surrounding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house prices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both the dependent and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not commonly a used scenario.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043FF8-A76E-43AD-3477-1F09C6B0EC9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3: Both the values from the dependent and independent variable from the surrounding neighbourhoods have an influence on the value of the outcome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097248" y="2021532"/>
            <a:ext cx="74941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921877" y="2434356"/>
            <a:ext cx="63185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133988" y="3971257"/>
            <a:ext cx="736530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846666" y="4178401"/>
            <a:ext cx="745119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173832" y="3113225"/>
            <a:ext cx="649226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61202" y="2760494"/>
            <a:ext cx="623214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142097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304273"/>
            <a:ext cx="657419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463430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02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last type of spatial dependency can occur when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error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observed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neighbouring areas where there’s some independent variable which we have not considered which is somehow having a major influence on the measured outcome in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b="1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 in turn, can also influence each other, and can be correlated.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this type of spatial dependence is called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</a:t>
            </a: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043FF8-A76E-43AD-3477-1F09C6B0EC9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71582" y="40337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4: The errors represent the unexplained or “independent variables” that are unaccounted across neighbourhoods impacting our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729841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 r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79A890A-1A34-4BAD-C684-E8FFD0CFDA0E}"/>
              </a:ext>
            </a:extLst>
          </p:cNvPr>
          <p:cNvSpPr/>
          <p:nvPr/>
        </p:nvSpPr>
        <p:spPr>
          <a:xfrm>
            <a:off x="4855863" y="337209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8FBC7E-11F3-2701-981E-91E6D94F1B19}"/>
              </a:ext>
            </a:extLst>
          </p:cNvPr>
          <p:cNvCxnSpPr/>
          <p:nvPr/>
        </p:nvCxnSpPr>
        <p:spPr>
          <a:xfrm>
            <a:off x="4855863" y="2350124"/>
            <a:ext cx="643254" cy="7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C61514-F737-D9CB-D063-634DCD1C0F69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5383952" y="3554270"/>
            <a:ext cx="180605" cy="62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6BB3A5-4327-AF1B-36F7-6D43F1C1B6AF}"/>
              </a:ext>
            </a:extLst>
          </p:cNvPr>
          <p:cNvCxnSpPr>
            <a:cxnSpLocks/>
          </p:cNvCxnSpPr>
          <p:nvPr/>
        </p:nvCxnSpPr>
        <p:spPr>
          <a:xfrm flipH="1" flipV="1">
            <a:off x="3893089" y="4183043"/>
            <a:ext cx="1255801" cy="170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F9E21E-A814-F11C-086B-D6FDA7AC8FEF}"/>
              </a:ext>
            </a:extLst>
          </p:cNvPr>
          <p:cNvCxnSpPr>
            <a:cxnSpLocks/>
          </p:cNvCxnSpPr>
          <p:nvPr/>
        </p:nvCxnSpPr>
        <p:spPr>
          <a:xfrm flipH="1" flipV="1">
            <a:off x="3311763" y="2837974"/>
            <a:ext cx="241971" cy="1109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780C9-4515-03EE-928B-E7B40F4676B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579152" y="2350124"/>
            <a:ext cx="819438" cy="174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49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overall association or relationships between X and Y, while taking into account: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variables,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453415"/>
            <a:ext cx="3849414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92" y="465079"/>
            <a:ext cx="3853696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8609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4" y="3688396"/>
            <a:ext cx="3882139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80592" y="48118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5" y="3688396"/>
            <a:ext cx="3852834" cy="30795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941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29948636-4007-0701-DC2A-F68B64892895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9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2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2. Spatial Lag Model (lagged on the independent variable)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75C70A8-347B-B363-1F4F-3272AAF50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65" y="1800642"/>
            <a:ext cx="5011140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B85-A7FD-2F48-2D6B-2756A07455F3}"/>
              </a:ext>
            </a:extLst>
          </p:cNvPr>
          <p:cNvSpPr txBox="1"/>
          <p:nvPr/>
        </p:nvSpPr>
        <p:spPr>
          <a:xfrm>
            <a:off x="340260" y="1833326"/>
            <a:ext cx="198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23D212F-640E-BDF2-E121-F45786C26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26" y="1800642"/>
            <a:ext cx="5140413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97A6E-F35D-F3C0-88BA-DF73F4E45203}"/>
              </a:ext>
            </a:extLst>
          </p:cNvPr>
          <p:cNvSpPr txBox="1"/>
          <p:nvPr/>
        </p:nvSpPr>
        <p:spPr>
          <a:xfrm>
            <a:off x="6711328" y="1816752"/>
            <a:ext cx="180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7C9D6F-A0FF-9FB4-D023-1285DFCBEC5E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/>
              <p:nvPr/>
            </p:nvSpPr>
            <p:spPr>
              <a:xfrm>
                <a:off x="200663" y="5849098"/>
                <a:ext cx="5116242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 in the right hand of the equation represents the observed outcome from other areas neighbouring that influences what we’re trying to predict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“Rho” is the degree of how our predicted outcome are influenced by its neighbouring Y measures. </a:t>
                </a:r>
                <a:r>
                  <a:rPr lang="en-GB" sz="11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This an indirect effect of neighbours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3" y="5849098"/>
                <a:ext cx="5116242" cy="93871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/>
              <p:nvPr/>
            </p:nvSpPr>
            <p:spPr>
              <a:xfrm>
                <a:off x="6711326" y="5814178"/>
                <a:ext cx="511624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 in the right hand of the equation represents the observed values from the independent variable in other areas neighbouring that influences what we’re trying to predict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“theta” is the degree of how our predicted outcome are influenced by its neighbouring X measures.  </a:t>
                </a:r>
                <a:r>
                  <a:rPr lang="en-GB" sz="11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This is an indirect effect of the neighbours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5814178"/>
                <a:ext cx="5116242" cy="1107996"/>
              </a:xfrm>
              <a:prstGeom prst="rect">
                <a:avLst/>
              </a:prstGeom>
              <a:blipFill>
                <a:blip r:embed="rId8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51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2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3. Spatial Lag Model (lagged on both the dependent and independent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blipFill>
                <a:blip r:embed="rId3"/>
                <a:stretch>
                  <a:fillRect r="-253"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4. Spatial Error Model</a:t>
                </a:r>
              </a:p>
              <a:p>
                <a:pPr algn="ctr"/>
                <a:endParaRPr lang="en-GB" sz="1400" b="1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77C9D6F-A0FF-9FB4-D023-1285DFCBEC5E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7C5849C-B86B-2060-F9E1-B13CF925F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0" y="2018941"/>
            <a:ext cx="5008948" cy="397337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A8CF5-8480-4009-157D-42FF7009130E}"/>
              </a:ext>
            </a:extLst>
          </p:cNvPr>
          <p:cNvSpPr txBox="1"/>
          <p:nvPr/>
        </p:nvSpPr>
        <p:spPr>
          <a:xfrm>
            <a:off x="311330" y="2018941"/>
            <a:ext cx="16939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4C3D6B8-9915-65FE-232F-50440CD06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25" y="2007007"/>
            <a:ext cx="5140413" cy="41086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A0E79-3DF2-F269-1DA1-98FA5B904CB1}"/>
              </a:ext>
            </a:extLst>
          </p:cNvPr>
          <p:cNvSpPr txBox="1"/>
          <p:nvPr/>
        </p:nvSpPr>
        <p:spPr>
          <a:xfrm>
            <a:off x="6784898" y="2031959"/>
            <a:ext cx="2034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3B46-78F9-D066-4088-5211902BE959}"/>
              </a:ext>
            </a:extLst>
          </p:cNvPr>
          <p:cNvSpPr txBox="1"/>
          <p:nvPr/>
        </p:nvSpPr>
        <p:spPr>
          <a:xfrm>
            <a:off x="255996" y="6013429"/>
            <a:ext cx="51162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 to slide number 27 to see the meanings of each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/>
              <p:nvPr/>
            </p:nvSpPr>
            <p:spPr>
              <a:xfrm>
                <a:off x="6711325" y="6130690"/>
                <a:ext cx="511624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 are the correlated spatial error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𝜆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“lambda” estimated coefficient for the product W and u.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5" y="6130690"/>
                <a:ext cx="5116242" cy="43088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8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overall association or relationships between X and Y, while taking into account: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variables,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453415"/>
            <a:ext cx="3849414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92" y="465079"/>
            <a:ext cx="3853696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8609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4" y="3688396"/>
            <a:ext cx="3882139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80592" y="48118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5" y="3688396"/>
            <a:ext cx="3852834" cy="30795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941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29948636-4007-0701-DC2A-F68B64892895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96F9C-24E9-9615-8847-AF4565420094}"/>
              </a:ext>
            </a:extLst>
          </p:cNvPr>
          <p:cNvSpPr/>
          <p:nvPr/>
        </p:nvSpPr>
        <p:spPr>
          <a:xfrm>
            <a:off x="62801" y="320472"/>
            <a:ext cx="3913272" cy="326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84724-89FB-DB60-7516-4192BAF764C1}"/>
              </a:ext>
            </a:extLst>
          </p:cNvPr>
          <p:cNvSpPr/>
          <p:nvPr/>
        </p:nvSpPr>
        <p:spPr>
          <a:xfrm>
            <a:off x="4062165" y="3585101"/>
            <a:ext cx="3913273" cy="326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B914-1172-8E9F-F767-9A28E9CD0669}"/>
              </a:ext>
            </a:extLst>
          </p:cNvPr>
          <p:cNvSpPr/>
          <p:nvPr/>
        </p:nvSpPr>
        <p:spPr>
          <a:xfrm>
            <a:off x="4062164" y="320472"/>
            <a:ext cx="3913273" cy="326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8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QUICK recap</a:t>
            </a:r>
            <a:endParaRPr lang="en-GB" sz="24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135388" y="1538367"/>
            <a:ext cx="6163587" cy="44635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key concepts of spatial dependence i.e., the characteristics such spatial heterogeneity and autocorrelation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what, why and how Spatial Weight Matrix (W) are important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Contiguity-based weights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Distance-based weights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measure globally and locally the degree of spatial dependence using the Moran’s I statistics</a:t>
            </a:r>
          </a:p>
          <a:p>
            <a:pPr marL="0" indent="0">
              <a:buNone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7ACE1C88-FAB8-E947-8148-198CB03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145" y="2664360"/>
            <a:ext cx="2331721" cy="2331721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430D6E26-1C0B-C391-0676-041E92785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24" y="2724895"/>
            <a:ext cx="2331721" cy="23317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613CD8-6063-098A-AC2F-1E5BDC648584}"/>
              </a:ext>
            </a:extLst>
          </p:cNvPr>
          <p:cNvSpPr txBox="1"/>
          <p:nvPr/>
        </p:nvSpPr>
        <p:spPr>
          <a:xfrm>
            <a:off x="7630569" y="2147794"/>
            <a:ext cx="367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Let’s rewind a bit back on what was taught in Week 3</a:t>
            </a:r>
          </a:p>
        </p:txBody>
      </p:sp>
    </p:spTree>
    <p:extLst>
      <p:ext uri="{BB962C8B-B14F-4D97-AF65-F5344CB8AC3E}">
        <p14:creationId xmlns:p14="http://schemas.microsoft.com/office/powerpoint/2010/main" val="2951523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Workflow for spatial regression modelling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2B9D69D-9CBC-A4E0-9DEC-E11976CF7021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5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7F0-C0AA-8A44-A829-5258AFCC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33631"/>
            <a:ext cx="10979551" cy="433928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process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B8A3-E06E-284E-8339-01CC04CB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56527"/>
            <a:ext cx="5342681" cy="586784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you want to conduct evidence-based analysis with spatial data – especially if the outcome is from a continuous distribution – you might want to follow these steps: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Carry some descriptive analysis to understand the underlying spatial distribution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a Linear regression in order to assess the residuals for the model output to determine whether not the assumptions of independence have been violated.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there’s a violation: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Examine whether there is evidence of spatial dependence in the residuals using Moran’s I test.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not significant –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STOP! NO EVIDENCE OF SPATIAL DEPENDENCE HENCE NO NEED OF SPATIAL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46E38-D807-3441-9B75-06EF76988267}"/>
              </a:ext>
            </a:extLst>
          </p:cNvPr>
          <p:cNvSpPr txBox="1">
            <a:spLocks/>
          </p:cNvSpPr>
          <p:nvPr/>
        </p:nvSpPr>
        <p:spPr>
          <a:xfrm>
            <a:off x="5984111" y="856527"/>
            <a:ext cx="5342681" cy="5867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significant and positive – then map the residuals accordingly to examine the spatial patterning of the residual.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Pick one of the spatial regression model and run its regression. For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Y (or X) Model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 interested interpreting the “rho” (“theta”) estimates AND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&amp; indirect coefficients derived from the impacts() post estimation function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its the “lambda” estimate.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use the impacts() function. We can get the coefficients directly from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5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Compare the AIC to see which is a better model between the spatial regression(s) and linear regression too. The one with lowest is better.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6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the Moran’s I test on the spatial model to see if they have adequately accounted for spatial autocorrelation. The model with a not significant p-value is the best!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that model for making your causal or predictive inference</a:t>
            </a:r>
          </a:p>
          <a:p>
            <a:pPr marL="0" indent="0">
              <a:buNone/>
            </a:pPr>
            <a:endParaRPr lang="en-GB" sz="1400" b="1" u="sng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it’s significant (</a:t>
            </a:r>
            <a:r>
              <a:rPr lang="en-GB" sz="1400" b="1" u="sng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Moran’s I test) in step 6 – go for the one that has the lowest Moran’s I statistic closest to zero.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C2B87-9D7B-7F28-20F5-0BC525848A0F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A41B663-EE25-A8CB-2CFF-D041A1B8E229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map of different colors of different regions&#10;&#10;Description automatically generated">
            <a:extLst>
              <a:ext uri="{FF2B5EF4-FFF2-40B4-BE49-F238E27FC236}">
                <a16:creationId xmlns:a16="http://schemas.microsoft.com/office/drawing/2014/main" id="{E872B953-D618-54D9-AE09-0F13CDD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34" y="1146424"/>
            <a:ext cx="8724913" cy="5139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B312E-8A22-BEA1-452A-9AAEA793A67B}"/>
              </a:ext>
            </a:extLst>
          </p:cNvPr>
          <p:cNvSpPr txBox="1"/>
          <p:nvPr/>
        </p:nvSpPr>
        <p:spPr>
          <a:xfrm>
            <a:off x="1945262" y="812880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House Price (£) (Outcome)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52D5-270A-909D-0C79-A3E2236EF604}"/>
              </a:ext>
            </a:extLst>
          </p:cNvPr>
          <p:cNvSpPr txBox="1"/>
          <p:nvPr/>
        </p:nvSpPr>
        <p:spPr>
          <a:xfrm>
            <a:off x="6331570" y="856974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Income (£) (Independent variable)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DEC47-5D3F-9FA0-B53A-4202FB32F87D}"/>
              </a:ext>
            </a:extLst>
          </p:cNvPr>
          <p:cNvSpPr txBox="1"/>
          <p:nvPr/>
        </p:nvSpPr>
        <p:spPr>
          <a:xfrm>
            <a:off x="1498534" y="6439385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Socioeconomic deprivation score (Independent variable)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83D1-A7A8-3088-2AB0-267C974477BC}"/>
              </a:ext>
            </a:extLst>
          </p:cNvPr>
          <p:cNvSpPr txBox="1"/>
          <p:nvPr/>
        </p:nvSpPr>
        <p:spPr>
          <a:xfrm>
            <a:off x="5981713" y="6445471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Public Transport Accessibility score (Independent variable)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61AD6-FBE6-B5A4-37BC-931FBB06752E}"/>
              </a:ext>
            </a:extLst>
          </p:cNvPr>
          <p:cNvSpPr txBox="1"/>
          <p:nvPr/>
        </p:nvSpPr>
        <p:spPr>
          <a:xfrm>
            <a:off x="176485" y="32203"/>
            <a:ext cx="72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question: How does income, access to transportation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socioeconomic deprivation impact house price?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A1A58-FC73-E9CA-61E9-1760B728600A}"/>
              </a:ext>
            </a:extLst>
          </p:cNvPr>
          <p:cNvSpPr txBox="1"/>
          <p:nvPr/>
        </p:nvSpPr>
        <p:spPr>
          <a:xfrm>
            <a:off x="8446617" y="69031"/>
            <a:ext cx="35383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1: Descriptive Analysis</a:t>
            </a:r>
          </a:p>
        </p:txBody>
      </p:sp>
    </p:spTree>
    <p:extLst>
      <p:ext uri="{BB962C8B-B14F-4D97-AF65-F5344CB8AC3E}">
        <p14:creationId xmlns:p14="http://schemas.microsoft.com/office/powerpoint/2010/main" val="302395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593001-A66E-B475-4097-A09FC89CA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19448"/>
              </p:ext>
            </p:extLst>
          </p:nvPr>
        </p:nvGraphicFramePr>
        <p:xfrm>
          <a:off x="91881" y="438363"/>
          <a:ext cx="7080195" cy="2400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65">
                  <a:extLst>
                    <a:ext uri="{9D8B030D-6E8A-4147-A177-3AD203B41FA5}">
                      <a16:colId xmlns:a16="http://schemas.microsoft.com/office/drawing/2014/main" val="3501680490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4051404741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367094359"/>
                    </a:ext>
                  </a:extLst>
                </a:gridCol>
              </a:tblGrid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3539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334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77661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88653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782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674632-D325-45DB-73C7-1AD2D3530FBA}"/>
              </a:ext>
            </a:extLst>
          </p:cNvPr>
          <p:cNvSpPr txBox="1"/>
          <p:nvPr/>
        </p:nvSpPr>
        <p:spPr>
          <a:xfrm>
            <a:off x="8128885" y="69031"/>
            <a:ext cx="39173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2: 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B7E8-55DD-90AD-C0CB-FB7D3EC10694}"/>
              </a:ext>
            </a:extLst>
          </p:cNvPr>
          <p:cNvSpPr txBox="1"/>
          <p:nvPr/>
        </p:nvSpPr>
        <p:spPr>
          <a:xfrm>
            <a:off x="0" y="69031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Fitting a non-spatial model on spatial data for extracting the residuals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C4A23-2E41-7C37-E777-E0C0D31D8540}"/>
              </a:ext>
            </a:extLst>
          </p:cNvPr>
          <p:cNvSpPr txBox="1"/>
          <p:nvPr/>
        </p:nvSpPr>
        <p:spPr>
          <a:xfrm>
            <a:off x="339144" y="3452694"/>
            <a:ext cx="1119819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latin typeface="Helvetica Neue" panose="02000503000000020004" pitchFamily="2" charset="0"/>
              </a:rPr>
              <a:t>Interpretation</a:t>
            </a:r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:</a:t>
            </a:r>
            <a:endParaRPr lang="en-GB" sz="1400" dirty="0">
              <a:latin typeface="Helvetica Neue" panose="02000503000000020004" pitchFamily="2" charset="0"/>
            </a:endParaRPr>
          </a:p>
          <a:p>
            <a:pPr algn="just"/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INCOME was to increase by 1.0%, we expect the house prices to increase by 2.04%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PTAINDEX was to increase by 1.0%, we expect the house prices to increase marginally by 0.03%. The marginally increase is statistically significant since the p-value = 0.000000000471 &lt; 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IMDSCORE was to increase by 1.0%, we expect the house prices to increase marginally by 0.13%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</a:rPr>
              <a:t>I</a:t>
            </a: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 terms of model performance: according to the Adjusted R-Squared value 0.7889 (78.89%)of the variation in the house prices across LSOAs were explained by the model after accounting for AVEINCOME, IMDSCORE, PTAINDEX. Since the Adjusted R-Squared more than 50.0% it is hence a very good model and significant (i.e., p-value = 0.0000000002 &lt; 0.05).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2869-4775-06EF-00C6-05470B07EDCB}"/>
              </a:ext>
            </a:extLst>
          </p:cNvPr>
          <p:cNvSpPr txBox="1"/>
          <p:nvPr/>
        </p:nvSpPr>
        <p:spPr>
          <a:xfrm>
            <a:off x="91881" y="2902791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Explained variation in the model: 78.89%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EABDBDE-866A-52BD-9071-E367D46FC39A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34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8A062EE-96C7-EBF4-A786-3F26B492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9" y="739333"/>
            <a:ext cx="6649004" cy="584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6A759-3CF5-8853-ECE1-FFB971C5D387}"/>
              </a:ext>
            </a:extLst>
          </p:cNvPr>
          <p:cNvSpPr txBox="1"/>
          <p:nvPr/>
        </p:nvSpPr>
        <p:spPr>
          <a:xfrm>
            <a:off x="5804452" y="69031"/>
            <a:ext cx="624177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3: Plot the Residuals and Perform Moran’s I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E007-518C-C2A3-C9F7-9F932F39728E}"/>
              </a:ext>
            </a:extLst>
          </p:cNvPr>
          <p:cNvSpPr txBox="1"/>
          <p:nvPr/>
        </p:nvSpPr>
        <p:spPr>
          <a:xfrm>
            <a:off x="6782464" y="938255"/>
            <a:ext cx="5201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Interpretation of residuals for linear regression model</a:t>
            </a:r>
          </a:p>
          <a:p>
            <a:endParaRPr lang="en-GB" sz="1400" b="1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Notice the spatial patterning and clusters of the LSOAs and the over-prediction (i.e., areas that have negative residuals, or blue tones) and under-prediction (i.e., areas that positive residuals, or red tones).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This visual inspection of the residuals is telling you that spatial autocorrelation may be present here. This, however, would require a more formal test.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DC87-0290-72DC-CB46-9AE00507C282}"/>
              </a:ext>
            </a:extLst>
          </p:cNvPr>
          <p:cNvSpPr txBox="1"/>
          <p:nvPr/>
        </p:nvSpPr>
        <p:spPr>
          <a:xfrm>
            <a:off x="87464" y="6903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Test for spatial dependency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155D3-C4F9-C72C-416B-A77DA7508217}"/>
              </a:ext>
            </a:extLst>
          </p:cNvPr>
          <p:cNvSpPr txBox="1"/>
          <p:nvPr/>
        </p:nvSpPr>
        <p:spPr>
          <a:xfrm>
            <a:off x="7339055" y="3684916"/>
            <a:ext cx="37539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Moran’s I = 0.475; p-value &lt; 0.05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2432C-D867-01DA-5CDF-D672616810B4}"/>
              </a:ext>
            </a:extLst>
          </p:cNvPr>
          <p:cNvSpPr txBox="1"/>
          <p:nvPr/>
        </p:nvSpPr>
        <p:spPr>
          <a:xfrm>
            <a:off x="6950839" y="4406784"/>
            <a:ext cx="4530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is an indication that errors/residuals are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related and not independent. Spatial regression for this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 is needed.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32BC1E-9947-FACB-9308-2D22214F4AAC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4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DC8257-75DD-95BB-4268-4FE1F1062846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/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 1: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/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GB" dirty="0"/>
                  <a:t> coefficient for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𝑾𝒀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impacts i.e., the direct and indirect effects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blipFill>
                <a:blip r:embed="rId3"/>
                <a:stretch>
                  <a:fillRect l="-673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/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0.4522;  p-value &lt; 0.05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blipFill>
                <a:blip r:embed="rId4"/>
                <a:stretch>
                  <a:fillRect t="-10000" r="-823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457C86-15A2-52B5-C1FC-B2746770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335" y="1255662"/>
            <a:ext cx="4784125" cy="493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/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Interpretation: </a:t>
                </a:r>
              </a:p>
              <a:p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 </a:t>
                </a:r>
                <a:r>
                  <a:rPr lang="en-GB" sz="1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statistic informs us of how the neighbouring LSOA house price values affect the house price at y. The </a:t>
                </a:r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ρ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value is a positive value of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0.4522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which means the neighbouring LSOAs affect is a positive manner, and it is statistically significant (i.e., p-value &lt;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0.05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can see the AIC for the lag model is lower than the original linear regression model (i.e., Lag: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-9863.3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vs LM: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-8510.8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therefore the lag model is okay.</a:t>
                </a:r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blipFill>
                <a:blip r:embed="rId6"/>
                <a:stretch>
                  <a:fillRect l="-806" t="-1210" b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ED9674-2F67-359B-F8CD-198B90ED6341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4: Run a spatial regression model (lagged 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92268-77C1-AEB7-BF90-59E7FA172F82}"/>
              </a:ext>
            </a:extLst>
          </p:cNvPr>
          <p:cNvSpPr/>
          <p:nvPr/>
        </p:nvSpPr>
        <p:spPr>
          <a:xfrm>
            <a:off x="119270" y="2926080"/>
            <a:ext cx="6790413" cy="22422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6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E5E3522-FF2F-CECB-B9A0-3CB11705D4FE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E97B58-BCB6-1FAB-A3E7-991C6FC3E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3604"/>
              </p:ext>
            </p:extLst>
          </p:nvPr>
        </p:nvGraphicFramePr>
        <p:xfrm>
          <a:off x="1682143" y="293012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3914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7157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07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2758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2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1.267%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0.949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2.217%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3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8A2BEA-36B3-9D0C-535F-8C01CD39E89C}"/>
              </a:ext>
            </a:extLst>
          </p:cNvPr>
          <p:cNvSpPr txBox="1"/>
          <p:nvPr/>
        </p:nvSpPr>
        <p:spPr>
          <a:xfrm>
            <a:off x="1023137" y="1160890"/>
            <a:ext cx="1014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 of the relationship between our independent variables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and outcome from spatial regression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873C1-177D-3EF7-1D3B-8D77EB8EF235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5: Derive the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coefficient values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227182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710848" y="2881523"/>
            <a:ext cx="47703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D3D956-2C98-D121-5D16-CF7A5BDC6F6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842E-ABA4-17AD-C58A-4F062010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5"/>
          <a:stretch/>
        </p:blipFill>
        <p:spPr>
          <a:xfrm>
            <a:off x="4409897" y="3605679"/>
            <a:ext cx="2957236" cy="1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D0C59-4A14-47C9-EE0A-03F28BC42D9E}"/>
              </a:ext>
            </a:extLst>
          </p:cNvPr>
          <p:cNvSpPr txBox="1"/>
          <p:nvPr/>
        </p:nvSpPr>
        <p:spPr>
          <a:xfrm>
            <a:off x="2562447" y="778159"/>
            <a:ext cx="665598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3DAAC-DA96-F5F4-5988-ECEE2EF5EF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AEDF-52AC-2B90-4979-8565FF93930E}"/>
              </a:ext>
            </a:extLst>
          </p:cNvPr>
          <p:cNvSpPr txBox="1"/>
          <p:nvPr/>
        </p:nvSpPr>
        <p:spPr>
          <a:xfrm>
            <a:off x="660400" y="3371934"/>
            <a:ext cx="499375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and Error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10FBF-F12D-B0FF-AC9A-43A801D73B14}"/>
              </a:ext>
            </a:extLst>
          </p:cNvPr>
          <p:cNvSpPr txBox="1"/>
          <p:nvPr/>
        </p:nvSpPr>
        <p:spPr>
          <a:xfrm>
            <a:off x="6537843" y="3371934"/>
            <a:ext cx="499375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Geographically Weighted Regression (GWR)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D8A88-7CFA-FA70-2E88-B19664A3CBB0}"/>
              </a:ext>
            </a:extLst>
          </p:cNvPr>
          <p:cNvSpPr txBox="1"/>
          <p:nvPr/>
        </p:nvSpPr>
        <p:spPr>
          <a:xfrm>
            <a:off x="265815" y="2951946"/>
            <a:ext cx="5830185" cy="20313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9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E233-06CC-937B-0F78-F7F0679C3B9F}"/>
              </a:ext>
            </a:extLst>
          </p:cNvPr>
          <p:cNvSpPr txBox="1"/>
          <p:nvPr/>
        </p:nvSpPr>
        <p:spPr>
          <a:xfrm>
            <a:off x="6303335" y="2951946"/>
            <a:ext cx="5830185" cy="2031325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10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5CC97-6B02-AB10-9DDD-C9933A5641A9}"/>
              </a:ext>
            </a:extLst>
          </p:cNvPr>
          <p:cNvSpPr txBox="1"/>
          <p:nvPr/>
        </p:nvSpPr>
        <p:spPr>
          <a:xfrm>
            <a:off x="660400" y="5460325"/>
            <a:ext cx="508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 3’s concepts on spatial dependence are heavily emphasised in here for Spatial Lag and Error Models</a:t>
            </a:r>
          </a:p>
        </p:txBody>
      </p:sp>
    </p:spTree>
    <p:extLst>
      <p:ext uri="{BB962C8B-B14F-4D97-AF65-F5344CB8AC3E}">
        <p14:creationId xmlns:p14="http://schemas.microsoft.com/office/powerpoint/2010/main" val="125087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 Regression model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F74F248-A5F4-4458-5119-5B28F2BD6A2A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8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a Regression model:</a:t>
            </a:r>
          </a:p>
          <a:p>
            <a:pPr marL="0" indent="0"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 is a mathematical formula that allows a user to perform two things: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determine the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a specified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with one or more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variable(s)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making a prediction about an outcome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or making a projection or forecast of that outcome based on predictors.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F0B9E-9878-7A4C-AAB8-B17B973EE989}"/>
              </a:ext>
            </a:extLst>
          </p:cNvPr>
          <p:cNvSpPr/>
          <p:nvPr/>
        </p:nvSpPr>
        <p:spPr>
          <a:xfrm>
            <a:off x="66675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1) Casual Inference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03C3-C9E2-3E45-B74F-88FEF3611DCC}"/>
              </a:ext>
            </a:extLst>
          </p:cNvPr>
          <p:cNvSpPr/>
          <p:nvPr/>
        </p:nvSpPr>
        <p:spPr>
          <a:xfrm>
            <a:off x="662940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2) Predictive Inference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25FDEA-5BA9-35C8-C0C1-BAB2833DF95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2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Casual &amp; Predictive Inference</a:t>
            </a:r>
          </a:p>
          <a:p>
            <a:pPr marL="0" indent="0">
              <a:buNone/>
            </a:pP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causal inference, i.e., the relationship between a dependent and independent variable(s):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association between the incidence of skin cancer in residential areas of Cornwall, and environmental exposure to elevated levels of soil arsenic?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impact does increased levels of socioeconomic deprivation have on the burden of crime rates?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risk of a landslide associated with an increase in levels of rainfall, as well as soil texture? </a:t>
            </a:r>
          </a:p>
          <a:p>
            <a:pPr marL="457200" lvl="1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predictive inference, i.e., when we know relationship between dependent and independent variable(s) but use some model to forecast unobserved values: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 the incidence rate of skin cancer for residential postcodes when soil arsenic concentrations reach levels of 40 mg/kg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Estimating the probability of a landslide event when rainfall (or precipitation rates) are at values &gt; 50mm (2.0 inches) per hour </a:t>
            </a: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3BD0B0-EE78-4CCA-3E48-FC7FCCD76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us clear the air with some terminology</a:t>
            </a:r>
          </a:p>
          <a:p>
            <a:pPr marL="0" indent="0">
              <a:buNone/>
            </a:pPr>
            <a:endParaRPr lang="en-US" b="1" dirty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26DF1C-23C5-624F-931A-44F113DA5B2F}"/>
              </a:ext>
            </a:extLst>
          </p:cNvPr>
          <p:cNvSpPr txBox="1">
            <a:spLocks/>
          </p:cNvSpPr>
          <p:nvPr/>
        </p:nvSpPr>
        <p:spPr>
          <a:xfrm>
            <a:off x="400051" y="952500"/>
            <a:ext cx="5295900" cy="56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whose values we want to explain or forecast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 depend on something else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 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6FCB8EE-BDC9-8D43-B50E-CB4A98E906FF}"/>
              </a:ext>
            </a:extLst>
          </p:cNvPr>
          <p:cNvSpPr txBox="1">
            <a:spLocks/>
          </p:cNvSpPr>
          <p:nvPr/>
        </p:nvSpPr>
        <p:spPr>
          <a:xfrm>
            <a:off x="6096000" y="952500"/>
            <a:ext cx="5905500" cy="5657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that explains our dependent variable. 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values are independent and used to explain the 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Explanatory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 factor(s)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099702-340D-2152-FC21-E34EF508E0F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8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17594"/>
              </p:ext>
            </p:extLst>
          </p:nvPr>
        </p:nvGraphicFramePr>
        <p:xfrm>
          <a:off x="214312" y="1903023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Person’s voting for a candidate, Lung cancer risk, house infested with rodents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rodents,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9D9BE-AE40-0839-B1D6-DAF3012886C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9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27008</TotalTime>
  <Words>4375</Words>
  <Application>Microsoft Macintosh PowerPoint</Application>
  <PresentationFormat>Widescreen</PresentationFormat>
  <Paragraphs>583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Century</vt:lpstr>
      <vt:lpstr>Helvetica</vt:lpstr>
      <vt:lpstr>Helvetica Neue</vt:lpstr>
      <vt:lpstr>Helvetica Neue Condensed Black</vt:lpstr>
      <vt:lpstr>Helvetica Neue Light</vt:lpstr>
      <vt:lpstr>HELVETICA NEUE THIN</vt:lpstr>
      <vt:lpstr>Times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What is a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Univariable &amp; Multivariable Regression</vt:lpstr>
      <vt:lpstr>A Linear Equation</vt:lpstr>
      <vt:lpstr>Simple Linear Regression Model</vt:lpstr>
      <vt:lpstr>Multivariable Linear Regression Model</vt:lpstr>
      <vt:lpstr>Simplest example of a bivariable relationship from a multivariable model</vt:lpstr>
      <vt:lpstr>Assumptions of Linear Model</vt:lpstr>
      <vt:lpstr>PowerPoint Presentation</vt:lpstr>
      <vt:lpstr>PowerPoint Presentation</vt:lpstr>
      <vt:lpstr>PowerPoint Presentation</vt:lpstr>
      <vt:lpstr>The Beginning:  Introduction to Spatial Analysis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Beginning:  Introduction to Spatial Analysis and Data Science</vt:lpstr>
      <vt:lpstr>Modelling process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320</cp:revision>
  <dcterms:created xsi:type="dcterms:W3CDTF">2020-11-19T14:47:11Z</dcterms:created>
  <dcterms:modified xsi:type="dcterms:W3CDTF">2023-12-05T07:47:48Z</dcterms:modified>
</cp:coreProperties>
</file>